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4"/>
  </p:notesMasterIdLst>
  <p:sldIdLst>
    <p:sldId id="256" r:id="rId2"/>
    <p:sldId id="258" r:id="rId3"/>
  </p:sldIdLst>
  <p:sldSz cx="7559675" cy="106918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5E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212"/>
    <p:restoredTop sz="94609"/>
  </p:normalViewPr>
  <p:slideViewPr>
    <p:cSldViewPr snapToGrid="0" snapToObjects="1">
      <p:cViewPr varScale="1">
        <p:scale>
          <a:sx n="52" d="100"/>
          <a:sy n="52" d="100"/>
        </p:scale>
        <p:origin x="23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0EF23E-3439-44A6-B69E-8DE35E0AAB1E}" type="datetimeFigureOut">
              <a:rPr kumimoji="1" lang="ja-JP" altLang="en-US" smtClean="0"/>
              <a:t>2020/6/15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C37D4A-BC64-4C75-A483-04BEE5A2987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915882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 dirty="0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DC37D4A-BC64-4C75-A483-04BEE5A2987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408040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23120827-9AA4-5043-8672-D262D49B46F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87" y="5556"/>
            <a:ext cx="7556500" cy="106807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749795"/>
            <a:ext cx="6425724" cy="3722335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615678"/>
            <a:ext cx="5669756" cy="2581379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92ED5-CC84-5041-B755-E9F755B3C6E2}" type="datetimeFigureOut">
              <a:rPr kumimoji="1" lang="ja-JP" altLang="en-US" smtClean="0"/>
              <a:t>2020/6/15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6F77B-363F-784C-AA46-51AA1B2344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273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92ED5-CC84-5041-B755-E9F755B3C6E2}" type="datetimeFigureOut">
              <a:rPr kumimoji="1" lang="ja-JP" altLang="en-US" smtClean="0"/>
              <a:t>2020/6/15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6F77B-363F-784C-AA46-51AA1B2344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8460798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69240"/>
            <a:ext cx="1630055" cy="9060817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69240"/>
            <a:ext cx="4795669" cy="9060817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92ED5-CC84-5041-B755-E9F755B3C6E2}" type="datetimeFigureOut">
              <a:rPr kumimoji="1" lang="ja-JP" altLang="en-US" smtClean="0"/>
              <a:t>2020/6/15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6F77B-363F-784C-AA46-51AA1B2344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3813088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92ED5-CC84-5041-B755-E9F755B3C6E2}" type="datetimeFigureOut">
              <a:rPr kumimoji="1" lang="ja-JP" altLang="en-US" smtClean="0"/>
              <a:t>2020/6/15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627A6DDF-9A55-3745-B985-F1AB63B528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587" y="5556"/>
            <a:ext cx="7556500" cy="10680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7957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665532"/>
            <a:ext cx="6520220" cy="4447496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7155103"/>
            <a:ext cx="6520220" cy="2338833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92ED5-CC84-5041-B755-E9F755B3C6E2}" type="datetimeFigureOut">
              <a:rPr kumimoji="1" lang="ja-JP" altLang="en-US" smtClean="0"/>
              <a:t>2020/6/15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6F77B-363F-784C-AA46-51AA1B2344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954935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846200"/>
            <a:ext cx="3212862" cy="6783857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92ED5-CC84-5041-B755-E9F755B3C6E2}" type="datetimeFigureOut">
              <a:rPr kumimoji="1" lang="ja-JP" altLang="en-US" smtClean="0"/>
              <a:t>2020/6/15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6F77B-363F-784C-AA46-51AA1B2344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17616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69242"/>
            <a:ext cx="6520220" cy="2066590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620980"/>
            <a:ext cx="3198096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905482"/>
            <a:ext cx="3198096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620980"/>
            <a:ext cx="3213847" cy="1284502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905482"/>
            <a:ext cx="3213847" cy="57443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92ED5-CC84-5041-B755-E9F755B3C6E2}" type="datetimeFigureOut">
              <a:rPr kumimoji="1" lang="ja-JP" altLang="en-US" smtClean="0"/>
              <a:t>2020/6/15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6F77B-363F-784C-AA46-51AA1B2344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252579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92ED5-CC84-5041-B755-E9F755B3C6E2}" type="datetimeFigureOut">
              <a:rPr kumimoji="1" lang="ja-JP" altLang="en-US" smtClean="0"/>
              <a:t>2020/6/15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6F77B-363F-784C-AA46-51AA1B2344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637231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92ED5-CC84-5041-B755-E9F755B3C6E2}" type="datetimeFigureOut">
              <a:rPr kumimoji="1" lang="ja-JP" altLang="en-US" smtClean="0"/>
              <a:t>2020/6/15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6F77B-363F-784C-AA46-51AA1B2344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53930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539425"/>
            <a:ext cx="3827085" cy="759811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92ED5-CC84-5041-B755-E9F755B3C6E2}" type="datetimeFigureOut">
              <a:rPr kumimoji="1" lang="ja-JP" altLang="en-US" smtClean="0"/>
              <a:t>2020/6/15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6F77B-363F-784C-AA46-51AA1B2344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09537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712788"/>
            <a:ext cx="2438192" cy="2494756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539425"/>
            <a:ext cx="3827085" cy="759811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3207544"/>
            <a:ext cx="2438192" cy="5942372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E92ED5-CC84-5041-B755-E9F755B3C6E2}" type="datetimeFigureOut">
              <a:rPr kumimoji="1" lang="ja-JP" altLang="en-US" smtClean="0"/>
              <a:t>2020/6/15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C6F77B-363F-784C-AA46-51AA1B2344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801951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69242"/>
            <a:ext cx="6520220" cy="206659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846200"/>
            <a:ext cx="6520220" cy="67838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6E92ED5-CC84-5041-B755-E9F755B3C6E2}" type="datetimeFigureOut">
              <a:rPr kumimoji="1" lang="ja-JP" altLang="en-US" smtClean="0"/>
              <a:t>2020/6/15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909729"/>
            <a:ext cx="2551390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909729"/>
            <a:ext cx="1700927" cy="5692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C6F77B-363F-784C-AA46-51AA1B23448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456316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kumimoji="1"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kumimoji="1"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kumimoji="1"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字幕 2">
            <a:extLst>
              <a:ext uri="{FF2B5EF4-FFF2-40B4-BE49-F238E27FC236}">
                <a16:creationId xmlns:a16="http://schemas.microsoft.com/office/drawing/2014/main" id="{D8E33DB8-AD58-4144-BCA4-83E8B04C36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964" y="5798004"/>
            <a:ext cx="7434470" cy="931986"/>
          </a:xfrm>
          <a:effectLst>
            <a:outerShdw blurRad="101600" dist="38100" dir="2700000" algn="tl" rotWithShape="0">
              <a:prstClr val="black">
                <a:alpha val="20000"/>
              </a:prstClr>
            </a:outerShdw>
          </a:effectLst>
        </p:spPr>
        <p:txBody>
          <a:bodyPr lIns="0" rIns="0">
            <a:noAutofit/>
          </a:bodyPr>
          <a:lstStyle/>
          <a:p>
            <a:pPr marL="1292225" indent="-1287463" algn="l">
              <a:tabLst>
                <a:tab pos="1104900" algn="l"/>
              </a:tabLst>
            </a:pPr>
            <a:r>
              <a:rPr lang="en-US" altLang="ja-JP" sz="1800" b="1" dirty="0">
                <a:solidFill>
                  <a:schemeClr val="bg1"/>
                </a:solidFill>
                <a:effectLst>
                  <a:outerShdw blurRad="76200" dist="63500" dir="2700000" algn="tl" rotWithShape="0">
                    <a:prstClr val="black">
                      <a:alpha val="74000"/>
                    </a:prstClr>
                  </a:outerShdw>
                </a:effectLst>
                <a:latin typeface="Meiryo UI" panose="020B0604030504040204" pitchFamily="34" charset="-128"/>
                <a:ea typeface="Meiryo UI" panose="020B0604030504040204" pitchFamily="34" charset="-128"/>
              </a:rPr>
              <a:t>Theme:</a:t>
            </a:r>
            <a:r>
              <a:rPr lang="ja-JP" altLang="en-US" sz="1800" b="1" dirty="0">
                <a:solidFill>
                  <a:schemeClr val="bg1"/>
                </a:solidFill>
                <a:effectLst>
                  <a:outerShdw blurRad="76200" dist="63500" dir="2700000" algn="tl" rotWithShape="0">
                    <a:prstClr val="black">
                      <a:alpha val="74000"/>
                    </a:prstClr>
                  </a:outerShdw>
                </a:effectLst>
                <a:latin typeface="Meiryo UI" panose="020B0604030504040204" pitchFamily="34" charset="-128"/>
                <a:ea typeface="Meiryo UI" panose="020B0604030504040204" pitchFamily="34" charset="-128"/>
              </a:rPr>
              <a:t> </a:t>
            </a:r>
            <a:r>
              <a:rPr lang="en-US" altLang="ja-JP" sz="1800" b="1" dirty="0">
                <a:solidFill>
                  <a:schemeClr val="bg1"/>
                </a:solidFill>
                <a:effectLst>
                  <a:outerShdw blurRad="76200" dist="63500" dir="2700000" algn="tl" rotWithShape="0">
                    <a:prstClr val="black">
                      <a:alpha val="74000"/>
                    </a:prstClr>
                  </a:outerShdw>
                </a:effectLst>
                <a:latin typeface="Meiryo UI" panose="020B0604030504040204" pitchFamily="34" charset="-128"/>
                <a:ea typeface="Meiryo UI" panose="020B0604030504040204" pitchFamily="34" charset="-128"/>
              </a:rPr>
              <a:t>Management of Radiotherapy Acute Side Effects for</a:t>
            </a:r>
            <a:br>
              <a:rPr lang="en-US" altLang="ja-JP" sz="1800" b="1" dirty="0">
                <a:solidFill>
                  <a:schemeClr val="bg1"/>
                </a:solidFill>
                <a:effectLst>
                  <a:outerShdw blurRad="76200" dist="63500" dir="2700000" algn="tl" rotWithShape="0">
                    <a:prstClr val="black">
                      <a:alpha val="74000"/>
                    </a:prstClr>
                  </a:outerShdw>
                </a:effectLst>
                <a:latin typeface="Meiryo UI" panose="020B0604030504040204" pitchFamily="34" charset="-128"/>
                <a:ea typeface="Meiryo UI" panose="020B0604030504040204" pitchFamily="34" charset="-128"/>
              </a:rPr>
            </a:br>
            <a:r>
              <a:rPr lang="en-US" altLang="ja-JP" sz="1800" b="1" dirty="0">
                <a:solidFill>
                  <a:schemeClr val="bg1"/>
                </a:solidFill>
                <a:effectLst>
                  <a:outerShdw blurRad="76200" dist="63500" dir="2700000" algn="tl" rotWithShape="0">
                    <a:prstClr val="black">
                      <a:alpha val="74000"/>
                    </a:prstClr>
                  </a:outerShdw>
                </a:effectLst>
                <a:latin typeface="Meiryo UI" panose="020B0604030504040204" pitchFamily="34" charset="-128"/>
                <a:ea typeface="Meiryo UI" panose="020B0604030504040204" pitchFamily="34" charset="-128"/>
              </a:rPr>
              <a:t>                         </a:t>
            </a:r>
            <a:r>
              <a:rPr lang="ja-JP" altLang="en-US" sz="1800" b="1" dirty="0">
                <a:solidFill>
                  <a:schemeClr val="bg1"/>
                </a:solidFill>
                <a:effectLst>
                  <a:outerShdw blurRad="76200" dist="63500" dir="2700000" algn="tl" rotWithShape="0">
                    <a:prstClr val="black">
                      <a:alpha val="74000"/>
                    </a:prstClr>
                  </a:outerShdw>
                </a:effectLst>
                <a:latin typeface="Meiryo UI" panose="020B0604030504040204" pitchFamily="34" charset="-128"/>
                <a:ea typeface="Meiryo UI" panose="020B0604030504040204" pitchFamily="34" charset="-128"/>
              </a:rPr>
              <a:t>　 </a:t>
            </a:r>
            <a:r>
              <a:rPr lang="en-US" altLang="ja-JP" sz="1800" b="1" dirty="0">
                <a:solidFill>
                  <a:schemeClr val="bg1"/>
                </a:solidFill>
                <a:effectLst>
                  <a:outerShdw blurRad="76200" dist="63500" dir="2700000" algn="tl" rotWithShape="0">
                    <a:prstClr val="black">
                      <a:alpha val="74000"/>
                    </a:prstClr>
                  </a:outerShdw>
                </a:effectLst>
                <a:latin typeface="Meiryo UI" panose="020B0604030504040204" pitchFamily="34" charset="-128"/>
                <a:ea typeface="Meiryo UI" panose="020B0604030504040204" pitchFamily="34" charset="-128"/>
              </a:rPr>
              <a:t>Head and Neck Cancer Patients </a:t>
            </a:r>
          </a:p>
          <a:p>
            <a:pPr marL="1292225" indent="-1287463" algn="l">
              <a:tabLst>
                <a:tab pos="1104900" algn="l"/>
              </a:tabLst>
            </a:pPr>
            <a:r>
              <a:rPr lang="en-US" altLang="ja-JP" sz="1800" b="1" dirty="0">
                <a:solidFill>
                  <a:schemeClr val="bg1"/>
                </a:solidFill>
                <a:effectLst>
                  <a:outerShdw blurRad="76200" dist="63500" dir="2700000" algn="tl" rotWithShape="0">
                    <a:prstClr val="black">
                      <a:alpha val="74000"/>
                    </a:prstClr>
                  </a:outerShdw>
                </a:effectLst>
                <a:latin typeface="Meiryo UI" panose="020B0604030504040204" pitchFamily="34" charset="-128"/>
                <a:ea typeface="Meiryo UI" panose="020B0604030504040204" pitchFamily="34" charset="-128"/>
              </a:rPr>
              <a:t>Date: Tuesday, July 7th, 2020,  9 pm Japan, 7 am Houston</a:t>
            </a:r>
            <a:br>
              <a:rPr lang="en-US" altLang="ja-JP" sz="1800" b="1" dirty="0">
                <a:solidFill>
                  <a:schemeClr val="bg1"/>
                </a:solidFill>
                <a:effectLst>
                  <a:outerShdw blurRad="76200" dist="63500" dir="2700000" algn="tl" rotWithShape="0">
                    <a:prstClr val="black">
                      <a:alpha val="74000"/>
                    </a:prstClr>
                  </a:outerShdw>
                </a:effectLst>
                <a:latin typeface="Meiryo UI" panose="020B0604030504040204" pitchFamily="34" charset="-128"/>
                <a:ea typeface="Meiryo UI" panose="020B0604030504040204" pitchFamily="34" charset="-128"/>
              </a:rPr>
            </a:br>
            <a:r>
              <a:rPr lang="en-US" altLang="ja-JP" sz="1800" b="1" dirty="0">
                <a:solidFill>
                  <a:schemeClr val="bg1"/>
                </a:solidFill>
                <a:effectLst>
                  <a:outerShdw blurRad="76200" dist="63500" dir="2700000" algn="tl" rotWithShape="0">
                    <a:prstClr val="black">
                      <a:alpha val="74000"/>
                    </a:prstClr>
                  </a:outerShdw>
                </a:effectLst>
                <a:latin typeface="Meiryo UI" panose="020B0604030504040204" pitchFamily="34" charset="-128"/>
                <a:ea typeface="Meiryo UI" panose="020B0604030504040204" pitchFamily="34" charset="-128"/>
              </a:rPr>
              <a:t>                        8:00 pm</a:t>
            </a:r>
            <a:r>
              <a:rPr lang="ja-JP" altLang="en-US" sz="1800" b="1" dirty="0">
                <a:solidFill>
                  <a:schemeClr val="bg1"/>
                </a:solidFill>
                <a:effectLst>
                  <a:outerShdw blurRad="76200" dist="63500" dir="2700000" algn="tl" rotWithShape="0">
                    <a:prstClr val="black">
                      <a:alpha val="74000"/>
                    </a:prstClr>
                  </a:outerShdw>
                </a:effectLst>
                <a:latin typeface="Meiryo UI" panose="020B0604030504040204" pitchFamily="34" charset="-128"/>
                <a:ea typeface="Meiryo UI" panose="020B0604030504040204" pitchFamily="34" charset="-128"/>
              </a:rPr>
              <a:t>　</a:t>
            </a:r>
            <a:r>
              <a:rPr lang="en-US" altLang="ja-JP" sz="1800" b="1" dirty="0">
                <a:solidFill>
                  <a:schemeClr val="bg1"/>
                </a:solidFill>
                <a:effectLst>
                  <a:outerShdw blurRad="76200" dist="63500" dir="2700000" algn="tl" rotWithShape="0">
                    <a:prstClr val="black">
                      <a:alpha val="74000"/>
                    </a:prstClr>
                  </a:outerShdw>
                </a:effectLst>
                <a:latin typeface="Meiryo UI" panose="020B0604030504040204" pitchFamily="34" charset="-128"/>
                <a:ea typeface="Meiryo UI" panose="020B0604030504040204" pitchFamily="34" charset="-128"/>
              </a:rPr>
              <a:t>Taiwan &amp; Philippines</a:t>
            </a:r>
            <a:endParaRPr kumimoji="1" lang="ja-JP" altLang="en-US" sz="1800" b="1" dirty="0">
              <a:solidFill>
                <a:schemeClr val="bg1"/>
              </a:solidFill>
              <a:effectLst>
                <a:outerShdw blurRad="76200" dist="63500" dir="2700000" algn="tl" rotWithShape="0">
                  <a:prstClr val="black">
                    <a:alpha val="74000"/>
                  </a:prstClr>
                </a:outerShdw>
              </a:effectLst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字幕 2">
            <a:extLst>
              <a:ext uri="{FF2B5EF4-FFF2-40B4-BE49-F238E27FC236}">
                <a16:creationId xmlns:a16="http://schemas.microsoft.com/office/drawing/2014/main" id="{4FB9C93A-D2A9-2046-B811-E870BA7BEC05}"/>
              </a:ext>
            </a:extLst>
          </p:cNvPr>
          <p:cNvSpPr txBox="1">
            <a:spLocks/>
          </p:cNvSpPr>
          <p:nvPr/>
        </p:nvSpPr>
        <p:spPr>
          <a:xfrm>
            <a:off x="0" y="10102353"/>
            <a:ext cx="7559675" cy="589460"/>
          </a:xfrm>
          <a:prstGeom prst="rect">
            <a:avLst/>
          </a:prstGeom>
          <a:effectLst>
            <a:outerShdw blurRad="101600" dist="38100" dir="2700000" algn="tl" rotWithShape="0">
              <a:prstClr val="black">
                <a:alpha val="20000"/>
              </a:prstClr>
            </a:outerShdw>
          </a:effectLst>
        </p:spPr>
        <p:txBody>
          <a:bodyPr vert="horz" lIns="0" tIns="45720" rIns="0" bIns="45720" rtlCol="0">
            <a:noAutofit/>
          </a:bodyPr>
          <a:lstStyle>
            <a:lvl1pPr marL="0" indent="0" algn="ctr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967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kumimoji="1"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2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kumimoji="1"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kumimoji="1"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9836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kumimoji="1"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7803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kumimoji="1"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5771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kumimoji="1"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23738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kumimoji="1"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92225" indent="-1287463">
              <a:tabLst>
                <a:tab pos="1104900" algn="l"/>
              </a:tabLst>
            </a:pPr>
            <a:r>
              <a:rPr lang="en-US" altLang="ja-JP" sz="1660" b="1" dirty="0">
                <a:latin typeface="Meiryo UI" panose="020B0604030504040204" pitchFamily="34" charset="-128"/>
                <a:ea typeface="Meiryo UI" panose="020B0604030504040204" pitchFamily="34" charset="-128"/>
              </a:rPr>
              <a:t>Organized by: J-TOP Project ECHO Planning Committee</a:t>
            </a:r>
            <a:endParaRPr lang="ja-JP" altLang="en-US" sz="1660" b="1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" name="字幕 2">
            <a:extLst>
              <a:ext uri="{FF2B5EF4-FFF2-40B4-BE49-F238E27FC236}">
                <a16:creationId xmlns:a16="http://schemas.microsoft.com/office/drawing/2014/main" id="{027DD72A-C358-4792-879E-80FC490884BB}"/>
              </a:ext>
            </a:extLst>
          </p:cNvPr>
          <p:cNvSpPr txBox="1">
            <a:spLocks/>
          </p:cNvSpPr>
          <p:nvPr/>
        </p:nvSpPr>
        <p:spPr>
          <a:xfrm>
            <a:off x="146643" y="7167414"/>
            <a:ext cx="7249886" cy="1905000"/>
          </a:xfrm>
          <a:prstGeom prst="rect">
            <a:avLst/>
          </a:prstGeom>
        </p:spPr>
        <p:txBody>
          <a:bodyPr vert="horz" lIns="0" tIns="45720" rIns="0" bIns="45720" rtlCol="0">
            <a:noAutofit/>
          </a:bodyPr>
          <a:lstStyle>
            <a:lvl1pPr marL="0" indent="0" algn="ctr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967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kumimoji="1"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2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kumimoji="1"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kumimoji="1"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9836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kumimoji="1"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7803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kumimoji="1"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5771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kumimoji="1"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23738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kumimoji="1"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333500" indent="-1328738">
              <a:lnSpc>
                <a:spcPct val="100000"/>
              </a:lnSpc>
              <a:tabLst>
                <a:tab pos="1374775" algn="l"/>
              </a:tabLst>
            </a:pPr>
            <a:r>
              <a:rPr lang="en-US" altLang="ja-JP" sz="1400" b="1" dirty="0">
                <a:latin typeface="Meiryo UI" panose="020B0604030504040204" pitchFamily="34" charset="-128"/>
                <a:ea typeface="Meiryo UI" panose="020B0604030504040204" pitchFamily="34" charset="-128"/>
              </a:rPr>
              <a:t>13</a:t>
            </a:r>
            <a:r>
              <a:rPr lang="en-US" altLang="ja-JP" sz="1400" b="1" baseline="30000" dirty="0">
                <a:latin typeface="Meiryo UI" panose="020B0604030504040204" pitchFamily="34" charset="-128"/>
                <a:ea typeface="Meiryo UI" panose="020B0604030504040204" pitchFamily="34" charset="-128"/>
              </a:rPr>
              <a:t>th</a:t>
            </a:r>
            <a:r>
              <a:rPr lang="en-US" altLang="ja-JP" sz="1400" b="1" dirty="0">
                <a:latin typeface="Meiryo UI" panose="020B0604030504040204" pitchFamily="34" charset="-128"/>
                <a:ea typeface="Meiryo UI" panose="020B0604030504040204" pitchFamily="34" charset="-128"/>
              </a:rPr>
              <a:t> ECHO ONE Clinic</a:t>
            </a:r>
          </a:p>
          <a:p>
            <a:pPr marL="1333500" indent="-1328738" algn="l">
              <a:lnSpc>
                <a:spcPct val="100000"/>
              </a:lnSpc>
              <a:tabLst>
                <a:tab pos="1374775" algn="l"/>
              </a:tabLst>
            </a:pPr>
            <a:r>
              <a:rPr lang="en-US" altLang="ja-JP" sz="1400" b="1" dirty="0">
                <a:latin typeface="Meiryo UI" panose="020B0604030504040204" pitchFamily="34" charset="-128"/>
                <a:ea typeface="Meiryo UI" panose="020B0604030504040204" pitchFamily="34" charset="-128"/>
              </a:rPr>
              <a:t>Mentor: Dr. Amy Moreno </a:t>
            </a:r>
            <a:r>
              <a:rPr lang="en-US" altLang="ja-JP" sz="1200" b="1" dirty="0">
                <a:latin typeface="Meiryo UI" panose="020B0604030504040204" pitchFamily="34" charset="-128"/>
                <a:ea typeface="Meiryo UI" panose="020B0604030504040204" pitchFamily="34" charset="-128"/>
              </a:rPr>
              <a:t>(Department of Radiation Oncology, </a:t>
            </a:r>
            <a:br>
              <a:rPr lang="en-US" altLang="ja-JP" sz="1200" b="1" dirty="0">
                <a:latin typeface="Meiryo UI" panose="020B0604030504040204" pitchFamily="34" charset="-128"/>
                <a:ea typeface="Meiryo UI" panose="020B0604030504040204" pitchFamily="34" charset="-128"/>
              </a:rPr>
            </a:br>
            <a:r>
              <a:rPr lang="en-US" altLang="ja-JP" sz="1200" b="1" dirty="0">
                <a:latin typeface="Meiryo UI" panose="020B0604030504040204" pitchFamily="34" charset="-128"/>
                <a:ea typeface="Meiryo UI" panose="020B0604030504040204" pitchFamily="34" charset="-128"/>
              </a:rPr>
              <a:t>                       The University of Texas, MD Anderson Cancer Center, USA)</a:t>
            </a:r>
          </a:p>
          <a:p>
            <a:pPr marL="1333500" indent="-1328738" algn="l">
              <a:lnSpc>
                <a:spcPct val="100000"/>
              </a:lnSpc>
              <a:tabLst>
                <a:tab pos="1374775" algn="l"/>
              </a:tabLst>
            </a:pPr>
            <a:r>
              <a:rPr lang="en-US" altLang="ja-JP" sz="1400" b="1" dirty="0">
                <a:latin typeface="Meiryo UI" panose="020B0604030504040204" pitchFamily="34" charset="-128"/>
                <a:ea typeface="Meiryo UI" panose="020B0604030504040204" pitchFamily="34" charset="-128"/>
              </a:rPr>
              <a:t>Case Presenter: Dr. Pei-</a:t>
            </a:r>
            <a:r>
              <a:rPr lang="en-US" altLang="ja-JP" sz="1400" b="1" dirty="0" err="1">
                <a:latin typeface="Meiryo UI" panose="020B0604030504040204" pitchFamily="34" charset="-128"/>
                <a:ea typeface="Meiryo UI" panose="020B0604030504040204" pitchFamily="34" charset="-128"/>
              </a:rPr>
              <a:t>Hsuan</a:t>
            </a:r>
            <a:r>
              <a:rPr lang="en-US" altLang="ja-JP" sz="1400" b="1" dirty="0">
                <a:latin typeface="Meiryo UI" panose="020B0604030504040204" pitchFamily="34" charset="-128"/>
                <a:ea typeface="Meiryo UI" panose="020B0604030504040204" pitchFamily="34" charset="-128"/>
              </a:rPr>
              <a:t> Lee </a:t>
            </a:r>
            <a:r>
              <a:rPr lang="en-US" altLang="ja-JP" sz="1200" b="1" dirty="0">
                <a:latin typeface="Meiryo UI" panose="020B0604030504040204" pitchFamily="34" charset="-128"/>
                <a:ea typeface="Meiryo UI" panose="020B0604030504040204" pitchFamily="34" charset="-128"/>
              </a:rPr>
              <a:t>(National Taiwan University Hospital Taiwan)</a:t>
            </a:r>
          </a:p>
          <a:p>
            <a:pPr marL="1333500" indent="-1328738" algn="l">
              <a:lnSpc>
                <a:spcPct val="100000"/>
              </a:lnSpc>
              <a:tabLst>
                <a:tab pos="1374775" algn="l"/>
              </a:tabLst>
            </a:pPr>
            <a:r>
              <a:rPr lang="en-US" altLang="ja-JP" sz="1400" b="1" dirty="0">
                <a:latin typeface="Meiryo UI" panose="020B0604030504040204" pitchFamily="34" charset="-128"/>
                <a:ea typeface="Meiryo UI" panose="020B0604030504040204" pitchFamily="34" charset="-128"/>
              </a:rPr>
              <a:t>Facilitator: Dr. Hsiang-Kuang Tony Liang </a:t>
            </a:r>
            <a:r>
              <a:rPr lang="en-US" altLang="ja-JP" sz="1200" b="1" dirty="0">
                <a:latin typeface="Meiryo UI" panose="020B0604030504040204" pitchFamily="34" charset="-128"/>
                <a:ea typeface="Meiryo UI" panose="020B0604030504040204" pitchFamily="34" charset="-128"/>
              </a:rPr>
              <a:t>(National Taiwan University Hospital,</a:t>
            </a:r>
            <a:br>
              <a:rPr lang="en-US" altLang="ja-JP" sz="1200" b="1" dirty="0">
                <a:latin typeface="Meiryo UI" panose="020B0604030504040204" pitchFamily="34" charset="-128"/>
                <a:ea typeface="Meiryo UI" panose="020B0604030504040204" pitchFamily="34" charset="-128"/>
              </a:rPr>
            </a:br>
            <a:r>
              <a:rPr lang="en-US" altLang="ja-JP" sz="1200" b="1" dirty="0">
                <a:latin typeface="Meiryo UI" panose="020B0604030504040204" pitchFamily="34" charset="-128"/>
                <a:ea typeface="Meiryo UI" panose="020B0604030504040204" pitchFamily="34" charset="-128"/>
              </a:rPr>
              <a:t>                                                                                                       Taiwan)</a:t>
            </a:r>
          </a:p>
          <a:p>
            <a:pPr marL="1333500" indent="-1328738" algn="l">
              <a:lnSpc>
                <a:spcPct val="100000"/>
              </a:lnSpc>
              <a:tabLst>
                <a:tab pos="1374775" algn="l"/>
              </a:tabLst>
            </a:pPr>
            <a:r>
              <a:rPr lang="en-US" altLang="ja-JP" sz="1400" b="1" dirty="0">
                <a:latin typeface="Meiryo UI" panose="020B0604030504040204" pitchFamily="34" charset="-128"/>
                <a:ea typeface="Meiryo UI" panose="020B0604030504040204" pitchFamily="34" charset="-128"/>
              </a:rPr>
              <a:t>Commentator: Dr. Chun-Wei Wang </a:t>
            </a:r>
            <a:r>
              <a:rPr lang="en-US" altLang="ja-JP" sz="1200" b="1" dirty="0">
                <a:latin typeface="Meiryo UI" panose="020B0604030504040204" pitchFamily="34" charset="-128"/>
                <a:ea typeface="Meiryo UI" panose="020B0604030504040204" pitchFamily="34" charset="-128"/>
              </a:rPr>
              <a:t>(National Taiwan University Hospital, Taiwan)</a:t>
            </a:r>
            <a:br>
              <a:rPr lang="en-US" altLang="ja-JP" sz="1200" b="1" dirty="0">
                <a:latin typeface="Meiryo UI" panose="020B0604030504040204" pitchFamily="34" charset="-128"/>
                <a:ea typeface="Meiryo UI" panose="020B0604030504040204" pitchFamily="34" charset="-128"/>
              </a:rPr>
            </a:br>
            <a:r>
              <a:rPr lang="en-US" altLang="ja-JP" sz="1400" b="1" dirty="0">
                <a:latin typeface="Meiryo UI" panose="020B0604030504040204" pitchFamily="34" charset="-128"/>
                <a:ea typeface="Meiryo UI" panose="020B0604030504040204" pitchFamily="34" charset="-128"/>
              </a:rPr>
              <a:t>  Dr. Warren Bacorro​ </a:t>
            </a:r>
            <a:r>
              <a:rPr lang="en-US" altLang="ja-JP" sz="1200" b="1" dirty="0">
                <a:latin typeface="Meiryo UI" panose="020B0604030504040204" pitchFamily="34" charset="-128"/>
                <a:ea typeface="Meiryo UI" panose="020B0604030504040204" pitchFamily="34" charset="-128"/>
              </a:rPr>
              <a:t>(University of Santo Tomas Hospital, Philippine)</a:t>
            </a:r>
            <a:br>
              <a:rPr lang="en-US" altLang="ja-JP" sz="1200" b="1" dirty="0">
                <a:latin typeface="Meiryo UI" panose="020B0604030504040204" pitchFamily="34" charset="-128"/>
                <a:ea typeface="Meiryo UI" panose="020B0604030504040204" pitchFamily="34" charset="-128"/>
              </a:rPr>
            </a:br>
            <a:r>
              <a:rPr lang="en-US" altLang="ja-JP" sz="1200" b="1" dirty="0">
                <a:latin typeface="Meiryo UI" panose="020B0604030504040204" pitchFamily="34" charset="-128"/>
                <a:ea typeface="Meiryo UI" panose="020B0604030504040204" pitchFamily="34" charset="-128"/>
              </a:rPr>
              <a:t>  </a:t>
            </a:r>
            <a:r>
              <a:rPr lang="en-US" altLang="ja-JP" sz="1400" b="1" dirty="0">
                <a:latin typeface="Meiryo UI" panose="020B0604030504040204" pitchFamily="34" charset="-128"/>
                <a:ea typeface="Meiryo UI" panose="020B0604030504040204" pitchFamily="34" charset="-128"/>
              </a:rPr>
              <a:t>Dr. Tomoaki Tamaki </a:t>
            </a:r>
            <a:r>
              <a:rPr lang="en-US" altLang="ja-JP" sz="1200" b="1" dirty="0">
                <a:latin typeface="Meiryo UI" panose="020B0604030504040204" pitchFamily="34" charset="-128"/>
                <a:ea typeface="Meiryo UI" panose="020B0604030504040204" pitchFamily="34" charset="-128"/>
              </a:rPr>
              <a:t>(Fukushima Medical University, Japan)</a:t>
            </a:r>
          </a:p>
          <a:p>
            <a:pPr marL="1333500" indent="-1328738" algn="l">
              <a:lnSpc>
                <a:spcPct val="100000"/>
              </a:lnSpc>
              <a:tabLst>
                <a:tab pos="1374775" algn="l"/>
              </a:tabLst>
            </a:pPr>
            <a:r>
              <a:rPr lang="en-US" altLang="ja-JP" sz="1400" b="1" dirty="0">
                <a:latin typeface="Meiryo UI" panose="020B0604030504040204" pitchFamily="34" charset="-128"/>
                <a:ea typeface="Meiryo UI" panose="020B0604030504040204" pitchFamily="34" charset="-128"/>
              </a:rPr>
              <a:t>Language: English</a:t>
            </a:r>
          </a:p>
          <a:p>
            <a:pPr marL="1333500" indent="-1328738" algn="l">
              <a:lnSpc>
                <a:spcPct val="100000"/>
              </a:lnSpc>
              <a:tabLst>
                <a:tab pos="1374775" algn="l"/>
              </a:tabLst>
            </a:pPr>
            <a:endParaRPr lang="en-US" altLang="ja-JP" sz="1400" b="1" dirty="0">
              <a:latin typeface="Meiryo UI" panose="020B0604030504040204" pitchFamily="34" charset="-128"/>
              <a:ea typeface="Meiryo UI" panose="020B0604030504040204" pitchFamily="34" charset="-128"/>
            </a:endParaRPr>
          </a:p>
          <a:p>
            <a:pPr marL="1333500" indent="-1328738" algn="l">
              <a:lnSpc>
                <a:spcPct val="100000"/>
              </a:lnSpc>
              <a:tabLst>
                <a:tab pos="1374775" algn="l"/>
              </a:tabLst>
            </a:pPr>
            <a:endParaRPr lang="ja-JP" altLang="en-US" sz="1400" b="1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974215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テキスト ボックス 11">
            <a:extLst>
              <a:ext uri="{FF2B5EF4-FFF2-40B4-BE49-F238E27FC236}">
                <a16:creationId xmlns:a16="http://schemas.microsoft.com/office/drawing/2014/main" id="{88625ECB-90C3-574D-943C-637ECAC70F71}"/>
              </a:ext>
            </a:extLst>
          </p:cNvPr>
          <p:cNvSpPr txBox="1"/>
          <p:nvPr/>
        </p:nvSpPr>
        <p:spPr>
          <a:xfrm>
            <a:off x="1439675" y="1211410"/>
            <a:ext cx="4680000" cy="39188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kumimoji="1" lang="en-US" altLang="ja-JP" sz="3000" b="1" dirty="0">
                <a:solidFill>
                  <a:srgbClr val="255EB5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What is ECHO ONE:</a:t>
            </a:r>
            <a:endParaRPr kumimoji="1" lang="ja-JP" altLang="en-US" sz="3000" spc="250" dirty="0">
              <a:solidFill>
                <a:srgbClr val="255EB5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7151AB85-845F-A14E-99E7-4AF3253F0007}"/>
              </a:ext>
            </a:extLst>
          </p:cNvPr>
          <p:cNvSpPr txBox="1"/>
          <p:nvPr/>
        </p:nvSpPr>
        <p:spPr>
          <a:xfrm>
            <a:off x="1439674" y="4850447"/>
            <a:ext cx="5627331" cy="391886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r>
              <a:rPr kumimoji="1" lang="en-US" altLang="ja-JP" sz="2400" b="1" dirty="0">
                <a:solidFill>
                  <a:srgbClr val="255EB5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How to Participate in ECHO ONE</a:t>
            </a:r>
            <a:endParaRPr kumimoji="1" lang="ja-JP" altLang="en-US" sz="2400" spc="250" dirty="0">
              <a:solidFill>
                <a:srgbClr val="255EB5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pic>
        <p:nvPicPr>
          <p:cNvPr id="20" name="図 19">
            <a:extLst>
              <a:ext uri="{FF2B5EF4-FFF2-40B4-BE49-F238E27FC236}">
                <a16:creationId xmlns:a16="http://schemas.microsoft.com/office/drawing/2014/main" id="{3F65056F-443A-4645-AB74-7BFCA01DC0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9673" y="6979647"/>
            <a:ext cx="4680001" cy="2670583"/>
          </a:xfrm>
          <a:prstGeom prst="rect">
            <a:avLst/>
          </a:prstGeom>
        </p:spPr>
      </p:pic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7265DF5B-FA06-44AC-870C-1F27E76F3937}"/>
              </a:ext>
            </a:extLst>
          </p:cNvPr>
          <p:cNvSpPr txBox="1"/>
          <p:nvPr/>
        </p:nvSpPr>
        <p:spPr>
          <a:xfrm>
            <a:off x="1439674" y="1737988"/>
            <a:ext cx="5627332" cy="28315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1400" dirty="0"/>
              <a:t>ECHO ONE (Extension for Community Healthcare Outcomes, </a:t>
            </a:r>
          </a:p>
          <a:p>
            <a:r>
              <a:rPr kumimoji="1" lang="en-US" altLang="ja-JP" sz="1400" dirty="0"/>
              <a:t>Oncology Network Education) is different from previous webinars, where only professionals lectured to healthcare providers. It is not just a one-way meeting to listen to a lecture, but an interactive learning opportunity where participants can ask questions and discuss freely in a bi-directional-way.</a:t>
            </a:r>
          </a:p>
          <a:p>
            <a:r>
              <a:rPr kumimoji="1" lang="en-US" altLang="ja-JP" sz="1400" dirty="0"/>
              <a:t>This is a telementoring program that enables participants </a:t>
            </a:r>
          </a:p>
          <a:p>
            <a:r>
              <a:rPr kumimoji="1" lang="en-US" altLang="ja-JP" sz="1400" dirty="0"/>
              <a:t>to improve patient care, using an application called ZOOM, </a:t>
            </a:r>
          </a:p>
          <a:p>
            <a:r>
              <a:rPr kumimoji="1" lang="en-US" altLang="ja-JP" sz="1400" dirty="0"/>
              <a:t>which can be accessed not only from the workplace but also </a:t>
            </a:r>
          </a:p>
          <a:p>
            <a:r>
              <a:rPr kumimoji="1" lang="en-US" altLang="ja-JP" sz="1400" dirty="0"/>
              <a:t>from a PC or smartphone at home.</a:t>
            </a:r>
          </a:p>
          <a:p>
            <a:endParaRPr kumimoji="1" lang="en-US" altLang="ja-JP" dirty="0"/>
          </a:p>
          <a:p>
            <a:r>
              <a:rPr kumimoji="1" lang="en-US" altLang="ja-JP" sz="2000" b="1" dirty="0"/>
              <a:t>Please join the discussion!</a:t>
            </a:r>
            <a:endParaRPr kumimoji="1" lang="ja-JP" altLang="en-US" sz="2000" b="1" dirty="0"/>
          </a:p>
        </p:txBody>
      </p:sp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C56E7BCC-C539-41B0-ADC6-CB3CEF2602BB}"/>
              </a:ext>
            </a:extLst>
          </p:cNvPr>
          <p:cNvSpPr txBox="1"/>
          <p:nvPr/>
        </p:nvSpPr>
        <p:spPr>
          <a:xfrm>
            <a:off x="1439675" y="5279071"/>
            <a:ext cx="5470600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en-US" altLang="ja-JP" sz="1600" dirty="0"/>
              <a:t>Sign up for membership through the TeamOncology.Com </a:t>
            </a:r>
            <a:br>
              <a:rPr kumimoji="1" lang="en-US" altLang="ja-JP" sz="1600" dirty="0"/>
            </a:br>
            <a:r>
              <a:rPr kumimoji="1" lang="en-US" altLang="ja-JP" sz="1600" dirty="0"/>
              <a:t>https://www.teamoncology.com/seminar/project_echo_one</a:t>
            </a:r>
            <a:br>
              <a:rPr kumimoji="1" lang="en-US" altLang="ja-JP" sz="1600" dirty="0"/>
            </a:br>
            <a:r>
              <a:rPr kumimoji="1" lang="en-US" altLang="ja-JP" sz="1600" dirty="0"/>
              <a:t>After becoming a member, you can apply to this session.</a:t>
            </a:r>
          </a:p>
          <a:p>
            <a:r>
              <a:rPr kumimoji="1" lang="en-US" altLang="ja-JP" sz="1600" dirty="0"/>
              <a:t>so please register for this event.</a:t>
            </a:r>
          </a:p>
          <a:p>
            <a:r>
              <a:rPr kumimoji="1" lang="en-US" altLang="ja-JP" sz="1600" dirty="0"/>
              <a:t>Once you register, you will be sent a URL to join this ECHO ONE.</a:t>
            </a:r>
            <a:endParaRPr kumimoji="1" lang="ja-JP" altLang="en-US" sz="1600" dirty="0"/>
          </a:p>
        </p:txBody>
      </p:sp>
      <p:sp>
        <p:nvSpPr>
          <p:cNvPr id="7" name="字幕 2">
            <a:extLst>
              <a:ext uri="{FF2B5EF4-FFF2-40B4-BE49-F238E27FC236}">
                <a16:creationId xmlns:a16="http://schemas.microsoft.com/office/drawing/2014/main" id="{7A9AD75F-8337-4852-9579-78E7671EA1BD}"/>
              </a:ext>
            </a:extLst>
          </p:cNvPr>
          <p:cNvSpPr txBox="1">
            <a:spLocks/>
          </p:cNvSpPr>
          <p:nvPr/>
        </p:nvSpPr>
        <p:spPr>
          <a:xfrm>
            <a:off x="0" y="10102353"/>
            <a:ext cx="7559675" cy="589460"/>
          </a:xfrm>
          <a:prstGeom prst="rect">
            <a:avLst/>
          </a:prstGeom>
          <a:effectLst>
            <a:outerShdw blurRad="101600" dist="38100" dir="2700000" algn="tl" rotWithShape="0">
              <a:prstClr val="black">
                <a:alpha val="20000"/>
              </a:prstClr>
            </a:outerShdw>
          </a:effectLst>
        </p:spPr>
        <p:txBody>
          <a:bodyPr vert="horz" lIns="0" tIns="45720" rIns="0" bIns="45720" rtlCol="0">
            <a:noAutofit/>
          </a:bodyPr>
          <a:lstStyle>
            <a:lvl1pPr marL="0" indent="0" algn="ctr" defTabSz="755934" rtl="0" eaLnBrk="1" latinLnBrk="0" hangingPunct="1">
              <a:lnSpc>
                <a:spcPct val="90000"/>
              </a:lnSpc>
              <a:spcBef>
                <a:spcPts val="827"/>
              </a:spcBef>
              <a:buFont typeface="Arial" panose="020B0604020202020204" pitchFamily="34" charset="0"/>
              <a:buNone/>
              <a:defRPr kumimoji="1" sz="1984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77967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kumimoji="1" sz="165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55934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kumimoji="1" sz="1488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33902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kumimoji="1"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11869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kumimoji="1"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9836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kumimoji="1"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67803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kumimoji="1"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45771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kumimoji="1"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023738" indent="0" algn="ctr" defTabSz="755934" rtl="0" eaLnBrk="1" latinLnBrk="0" hangingPunct="1">
              <a:lnSpc>
                <a:spcPct val="90000"/>
              </a:lnSpc>
              <a:spcBef>
                <a:spcPts val="413"/>
              </a:spcBef>
              <a:buFont typeface="Arial" panose="020B0604020202020204" pitchFamily="34" charset="0"/>
              <a:buNone/>
              <a:defRPr kumimoji="1" sz="132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92225" indent="-1287463">
              <a:tabLst>
                <a:tab pos="1104900" algn="l"/>
              </a:tabLst>
            </a:pPr>
            <a:r>
              <a:rPr lang="en-US" altLang="ja-JP" sz="1660" b="1" dirty="0">
                <a:latin typeface="Meiryo UI" panose="020B0604030504040204" pitchFamily="34" charset="-128"/>
                <a:ea typeface="Meiryo UI" panose="020B0604030504040204" pitchFamily="34" charset="-128"/>
              </a:rPr>
              <a:t>Contact</a:t>
            </a:r>
            <a:r>
              <a:rPr lang="ja-JP" altLang="en" sz="1660" b="1" dirty="0">
                <a:latin typeface="Meiryo UI" panose="020B0604030504040204" pitchFamily="34" charset="-128"/>
                <a:ea typeface="Meiryo UI" panose="020B0604030504040204" pitchFamily="34" charset="-128"/>
              </a:rPr>
              <a:t>：</a:t>
            </a:r>
            <a:r>
              <a:rPr lang="en-US" altLang="ja-JP" sz="1660" b="1" dirty="0">
                <a:latin typeface="Meiryo UI" panose="020B0604030504040204" pitchFamily="34" charset="-128"/>
                <a:ea typeface="Meiryo UI" panose="020B0604030504040204" pitchFamily="34" charset="-128"/>
              </a:rPr>
              <a:t>secretariat@</a:t>
            </a:r>
            <a:r>
              <a:rPr lang="en" altLang="ja-JP" sz="1660" b="1" dirty="0">
                <a:latin typeface="Meiryo UI" panose="020B0604030504040204" pitchFamily="34" charset="-128"/>
                <a:ea typeface="Meiryo UI" panose="020B0604030504040204" pitchFamily="34" charset="-128"/>
              </a:rPr>
              <a:t>teamoncology.com</a:t>
            </a:r>
            <a:endParaRPr lang="ja-JP" altLang="en-US" sz="1660" b="1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922534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163</TotalTime>
  <Words>334</Words>
  <Application>Microsoft Office PowerPoint</Application>
  <PresentationFormat>ユーザー設定</PresentationFormat>
  <Paragraphs>24</Paragraphs>
  <Slides>2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8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康晃 竹内</dc:creator>
  <cp:lastModifiedBy>浩 笛木</cp:lastModifiedBy>
  <cp:revision>31</cp:revision>
  <dcterms:created xsi:type="dcterms:W3CDTF">2020-04-03T07:07:50Z</dcterms:created>
  <dcterms:modified xsi:type="dcterms:W3CDTF">2020-06-15T05:05:11Z</dcterms:modified>
</cp:coreProperties>
</file>