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/>
    <p:restoredTop sz="94607"/>
  </p:normalViewPr>
  <p:slideViewPr>
    <p:cSldViewPr snapToGrid="0" snapToObjects="1">
      <p:cViewPr>
        <p:scale>
          <a:sx n="75" d="100"/>
          <a:sy n="75" d="100"/>
        </p:scale>
        <p:origin x="1829" y="-15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23120827-9AA4-5043-8672-D262D49B4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113"/>
            <a:ext cx="7556500" cy="1068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2022/1/9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88E27A3-7F7F-EB48-ABF7-6C014AFB8E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20" y="74332"/>
            <a:ext cx="872342" cy="127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2022/1/9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07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2022/1/9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30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2022/1/9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27A6DDF-9A55-3745-B985-F1AB63B528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9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2022/1/9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49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2022/1/9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61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2022/1/9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25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2022/1/9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23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2022/1/9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93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2022/1/9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3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2022/1/9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19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2ED5-CC84-5041-B755-E9F755B3C6E2}" type="datetimeFigureOut">
              <a:rPr kumimoji="1" lang="ja-JP" altLang="en-US" smtClean="0"/>
              <a:t>2022/1/9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63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D8E33DB8-AD58-4144-BCA4-83E8B04C3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02" y="5772013"/>
            <a:ext cx="7405869" cy="931986"/>
          </a:xfr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txBody>
          <a:bodyPr lIns="0" rIns="0">
            <a:noAutofit/>
          </a:bodyPr>
          <a:lstStyle/>
          <a:p>
            <a:pPr marL="1292225" indent="-1287463" algn="l">
              <a:tabLst>
                <a:tab pos="1104900" algn="l"/>
              </a:tabLst>
            </a:pPr>
            <a:r>
              <a:rPr lang="en-US" altLang="ja-JP" sz="1600" b="1" dirty="0" err="1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74000"/>
                    </a:prst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Theme:Preventing</a:t>
            </a:r>
            <a:r>
              <a:rPr lang="en-US" altLang="ja-JP" sz="1600" b="1" dirty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74000"/>
                    </a:prst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 burnout for healthcare professionals</a:t>
            </a:r>
          </a:p>
          <a:p>
            <a:pPr marL="1292225" indent="-1287463" algn="l">
              <a:tabLst>
                <a:tab pos="1104900" algn="l"/>
              </a:tabLst>
            </a:pPr>
            <a:r>
              <a:rPr lang="ja-JP" altLang="en-US" sz="1600" b="1" dirty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74000"/>
                    </a:prst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　　　　　　医療者の燃え尽きを防ぐために</a:t>
            </a:r>
            <a:endParaRPr lang="en-US" altLang="ja-JP" sz="1600" b="1" dirty="0">
              <a:solidFill>
                <a:schemeClr val="bg1"/>
              </a:solidFill>
              <a:effectLst>
                <a:outerShdw blurRad="76200" dist="63500" dir="2700000" algn="tl" rotWithShape="0">
                  <a:prstClr val="black">
                    <a:alpha val="74000"/>
                  </a:prst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1292225" indent="-1287463" algn="l">
              <a:tabLst>
                <a:tab pos="1104900" algn="l"/>
              </a:tabLst>
            </a:pPr>
            <a:r>
              <a:rPr lang="en-US" altLang="ja-JP" sz="1600" b="1" dirty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74000"/>
                    </a:prst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Date: Tuesday, January 25, 2022 (6:30 AM Houston, 8:30 PM Manila/Taiwan, 9:30 PM Tokyo)</a:t>
            </a:r>
            <a:endParaRPr kumimoji="1" lang="ja-JP" altLang="en-US" sz="1200" b="1" dirty="0">
              <a:solidFill>
                <a:schemeClr val="bg1"/>
              </a:solidFill>
              <a:effectLst>
                <a:outerShdw blurRad="76200" dist="63500" dir="2700000" algn="tl" rotWithShape="0">
                  <a:prstClr val="black">
                    <a:alpha val="74000"/>
                  </a:prst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3AB52EE4-C9B8-2D49-99DF-761CC0B71506}"/>
              </a:ext>
            </a:extLst>
          </p:cNvPr>
          <p:cNvSpPr txBox="1">
            <a:spLocks/>
          </p:cNvSpPr>
          <p:nvPr/>
        </p:nvSpPr>
        <p:spPr>
          <a:xfrm>
            <a:off x="205339" y="7267293"/>
            <a:ext cx="7354336" cy="188842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0" indent="-1328738">
              <a:lnSpc>
                <a:spcPct val="100000"/>
              </a:lnSpc>
              <a:tabLst>
                <a:tab pos="1374775" algn="l"/>
              </a:tabLst>
            </a:pPr>
            <a:r>
              <a:rPr lang="en-US" altLang="ja-JP" sz="16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Project ECHO ONE Special Seminar</a:t>
            </a:r>
            <a:r>
              <a:rPr lang="ja-JP" altLang="en-US" sz="16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　教育講演</a:t>
            </a:r>
            <a:endParaRPr lang="en-US" altLang="ja-JP" sz="16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1333500" indent="-1328738" algn="l">
              <a:lnSpc>
                <a:spcPct val="100000"/>
              </a:lnSpc>
              <a:tabLst>
                <a:tab pos="1374775" algn="l"/>
              </a:tabLst>
            </a:pPr>
            <a:r>
              <a:rPr lang="en-US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Mentor: Dr. Eduardo </a:t>
            </a:r>
            <a:r>
              <a:rPr lang="en-US" altLang="ja-JP" sz="1400" b="1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Bruera</a:t>
            </a:r>
            <a:r>
              <a:rPr lang="en-US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 (Chair, Department of Palliative, Rehabilitation, &amp;amp; Integrative Medicine,</a:t>
            </a:r>
            <a:r>
              <a:rPr lang="ja-JP" altLang="en-US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MD Anderson Cancer Center)</a:t>
            </a:r>
          </a:p>
          <a:p>
            <a:pPr marL="1333500" indent="-1328738" algn="l">
              <a:lnSpc>
                <a:spcPct val="100000"/>
              </a:lnSpc>
              <a:tabLst>
                <a:tab pos="1374775" algn="l"/>
              </a:tabLst>
            </a:pPr>
            <a:r>
              <a:rPr lang="it-IT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Facilitator: Hisashi Suyama (Tottori University)</a:t>
            </a:r>
            <a:endParaRPr lang="en-US" altLang="ja-JP" sz="14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1333500" indent="-1328738" algn="l">
              <a:lnSpc>
                <a:spcPct val="100000"/>
              </a:lnSpc>
              <a:tabLst>
                <a:tab pos="1374775" algn="l"/>
              </a:tabLst>
            </a:pPr>
            <a:r>
              <a:rPr lang="en-US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Language: English with Japanese simultaneous translation</a:t>
            </a:r>
          </a:p>
          <a:p>
            <a:pPr marL="1333500" indent="-1328738" algn="l">
              <a:lnSpc>
                <a:spcPct val="100000"/>
              </a:lnSpc>
              <a:tabLst>
                <a:tab pos="1374775" algn="l"/>
              </a:tabLst>
            </a:pPr>
            <a:r>
              <a:rPr lang="ja-JP" altLang="en-US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英語（日本語の同時通訳がつきます）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4FB9C93A-D2A9-2046-B811-E870BA7BEC05}"/>
              </a:ext>
            </a:extLst>
          </p:cNvPr>
          <p:cNvSpPr txBox="1">
            <a:spLocks/>
          </p:cNvSpPr>
          <p:nvPr/>
        </p:nvSpPr>
        <p:spPr>
          <a:xfrm>
            <a:off x="0" y="10102353"/>
            <a:ext cx="7559675" cy="589460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0" tIns="45720" rIns="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92225" indent="-1287463">
              <a:tabLst>
                <a:tab pos="1104900" algn="l"/>
              </a:tabLst>
            </a:pPr>
            <a:r>
              <a:rPr lang="en-US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Organized by : Project ECHO ONE Steering</a:t>
            </a:r>
            <a:r>
              <a:rPr lang="ja-JP" altLang="en-US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Committee</a:t>
            </a:r>
            <a:r>
              <a:rPr lang="ja-JP" altLang="en-US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endParaRPr lang="en-US" altLang="ja-JP" sz="14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1292225" indent="-1287463">
              <a:tabLst>
                <a:tab pos="1104900" algn="l"/>
              </a:tabLst>
            </a:pPr>
            <a:endParaRPr lang="ja-JP" altLang="en-US" sz="14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742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625ECB-90C3-574D-943C-637ECAC70F71}"/>
              </a:ext>
            </a:extLst>
          </p:cNvPr>
          <p:cNvSpPr txBox="1"/>
          <p:nvPr/>
        </p:nvSpPr>
        <p:spPr>
          <a:xfrm>
            <a:off x="1439675" y="1211410"/>
            <a:ext cx="4680000" cy="3918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kumimoji="1" lang="en-US" altLang="ja-JP" sz="3000" b="1" dirty="0">
                <a:solidFill>
                  <a:srgbClr val="255EB5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What is ECHO ONE:</a:t>
            </a:r>
            <a:endParaRPr kumimoji="1" lang="ja-JP" altLang="en-US" sz="3000" spc="250" dirty="0">
              <a:solidFill>
                <a:srgbClr val="255EB5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151AB85-845F-A14E-99E7-4AF3253F0007}"/>
              </a:ext>
            </a:extLst>
          </p:cNvPr>
          <p:cNvSpPr txBox="1"/>
          <p:nvPr/>
        </p:nvSpPr>
        <p:spPr>
          <a:xfrm>
            <a:off x="1439674" y="4506317"/>
            <a:ext cx="5627331" cy="3918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kumimoji="1" lang="en-US" altLang="ja-JP" sz="2400" b="1" dirty="0">
                <a:solidFill>
                  <a:srgbClr val="255EB5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How to Participate in ECHO ONE</a:t>
            </a:r>
            <a:endParaRPr kumimoji="1" lang="ja-JP" altLang="en-US" sz="2400" spc="250" dirty="0">
              <a:solidFill>
                <a:srgbClr val="255EB5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3F65056F-443A-4645-AB74-7BFCA01DC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776" y="7080060"/>
            <a:ext cx="4405798" cy="251411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65DF5B-FA06-44AC-870C-1F27E76F3937}"/>
              </a:ext>
            </a:extLst>
          </p:cNvPr>
          <p:cNvSpPr txBox="1"/>
          <p:nvPr/>
        </p:nvSpPr>
        <p:spPr>
          <a:xfrm>
            <a:off x="1439674" y="1737988"/>
            <a:ext cx="56273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ECHO ONE (Extension for Community Healthcare Outcomes, </a:t>
            </a:r>
          </a:p>
          <a:p>
            <a:r>
              <a:rPr kumimoji="1" lang="en-US" altLang="ja-JP" sz="1400" dirty="0"/>
              <a:t>Oncology Network Education) is different from previous webinars, where only professionals lectured to healthcare providers. It is not just a one-way meeting to listen to a lecture, but an interactive learning opportunity where participants can ask questions and discuss freely in a bi-directional-way.</a:t>
            </a:r>
          </a:p>
          <a:p>
            <a:r>
              <a:rPr kumimoji="1" lang="en-US" altLang="ja-JP" sz="1400" dirty="0"/>
              <a:t>This is a telementoring program that enables participants </a:t>
            </a:r>
          </a:p>
          <a:p>
            <a:r>
              <a:rPr kumimoji="1" lang="en-US" altLang="ja-JP" sz="1400" dirty="0"/>
              <a:t>to improve patient care, using an application called ZOOM, </a:t>
            </a:r>
          </a:p>
          <a:p>
            <a:r>
              <a:rPr kumimoji="1" lang="en-US" altLang="ja-JP" sz="1400" dirty="0"/>
              <a:t>which can be accessed not only from the workplace but also </a:t>
            </a:r>
          </a:p>
          <a:p>
            <a:r>
              <a:rPr kumimoji="1" lang="en-US" altLang="ja-JP" sz="1400" dirty="0"/>
              <a:t>from a PC or smartphone at home.</a:t>
            </a:r>
          </a:p>
          <a:p>
            <a:endParaRPr kumimoji="1" lang="en-US" altLang="ja-JP" dirty="0"/>
          </a:p>
          <a:p>
            <a:r>
              <a:rPr kumimoji="1" lang="en-US" altLang="ja-JP" sz="2000" b="1" dirty="0"/>
              <a:t>Please join the discussion!</a:t>
            </a:r>
            <a:endParaRPr kumimoji="1" lang="ja-JP" altLang="en-US" sz="2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6E7BCC-C539-41B0-ADC6-CB3CEF2602BB}"/>
              </a:ext>
            </a:extLst>
          </p:cNvPr>
          <p:cNvSpPr txBox="1"/>
          <p:nvPr/>
        </p:nvSpPr>
        <p:spPr>
          <a:xfrm>
            <a:off x="1439675" y="4934941"/>
            <a:ext cx="571650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Sign up for membership through the TeamOncology.Com </a:t>
            </a:r>
            <a:br>
              <a:rPr kumimoji="1" lang="en-US" altLang="ja-JP" sz="1600" dirty="0"/>
            </a:br>
            <a:r>
              <a:rPr kumimoji="1" lang="en-US" altLang="ja-JP" sz="1600" dirty="0"/>
              <a:t>https://www.teamoncology.com/seminar/project_echo_one</a:t>
            </a:r>
            <a:br>
              <a:rPr kumimoji="1" lang="en-US" altLang="ja-JP" sz="1600" dirty="0"/>
            </a:br>
            <a:r>
              <a:rPr kumimoji="1" lang="en-US" altLang="ja-JP" sz="1600" dirty="0"/>
              <a:t>After becoming a member, you can apply to this session.</a:t>
            </a:r>
          </a:p>
          <a:p>
            <a:r>
              <a:rPr kumimoji="1" lang="en-US" altLang="ja-JP" sz="1600" dirty="0"/>
              <a:t>so please register for this event.</a:t>
            </a:r>
          </a:p>
          <a:p>
            <a:r>
              <a:rPr kumimoji="1" lang="en-US" altLang="ja-JP" sz="1600" dirty="0"/>
              <a:t>Or, you can use the QR code below to access the registration form.</a:t>
            </a:r>
          </a:p>
          <a:p>
            <a:r>
              <a:rPr kumimoji="1" lang="en-US" altLang="ja-JP" sz="1600" dirty="0"/>
              <a:t>Once you register, you will be sent a URL to join this ECHO ONE.</a:t>
            </a:r>
          </a:p>
          <a:p>
            <a:r>
              <a:rPr kumimoji="1" lang="en-US" altLang="ja-JP" sz="1600" dirty="0"/>
              <a:t>QR</a:t>
            </a:r>
            <a:r>
              <a:rPr kumimoji="1" lang="ja-JP" altLang="en-US" sz="1600" dirty="0"/>
              <a:t>コードから登録フォームにお進みください。→</a:t>
            </a:r>
            <a:endParaRPr kumimoji="1" lang="en-US" altLang="ja-JP" sz="1600" dirty="0"/>
          </a:p>
          <a:p>
            <a:endParaRPr kumimoji="1" lang="ja-JP" altLang="en-US" sz="1600" dirty="0"/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7A9AD75F-8337-4852-9579-78E7671EA1BD}"/>
              </a:ext>
            </a:extLst>
          </p:cNvPr>
          <p:cNvSpPr txBox="1">
            <a:spLocks/>
          </p:cNvSpPr>
          <p:nvPr/>
        </p:nvSpPr>
        <p:spPr>
          <a:xfrm>
            <a:off x="0" y="10102353"/>
            <a:ext cx="7559675" cy="589460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0" tIns="45720" rIns="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92225" indent="-1287463">
              <a:tabLst>
                <a:tab pos="1104900" algn="l"/>
              </a:tabLst>
            </a:pPr>
            <a:r>
              <a:rPr lang="en-US" altLang="ja-JP" sz="1660" b="1" dirty="0">
                <a:latin typeface="Meiryo UI" panose="020B0604030504040204" pitchFamily="34" charset="-128"/>
                <a:ea typeface="Meiryo UI" panose="020B0604030504040204" pitchFamily="34" charset="-128"/>
              </a:rPr>
              <a:t>Contact</a:t>
            </a:r>
            <a:r>
              <a:rPr lang="ja-JP" altLang="en" sz="1660" b="1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1660" b="1" dirty="0">
                <a:latin typeface="Meiryo UI" panose="020B0604030504040204" pitchFamily="34" charset="-128"/>
                <a:ea typeface="Meiryo UI" panose="020B0604030504040204" pitchFamily="34" charset="-128"/>
              </a:rPr>
              <a:t>secretariat@</a:t>
            </a:r>
            <a:r>
              <a:rPr lang="en" altLang="ja-JP" sz="1660" b="1" dirty="0">
                <a:latin typeface="Meiryo UI" panose="020B0604030504040204" pitchFamily="34" charset="-128"/>
                <a:ea typeface="Meiryo UI" panose="020B0604030504040204" pitchFamily="34" charset="-128"/>
              </a:rPr>
              <a:t>teamoncology.com</a:t>
            </a:r>
            <a:endParaRPr lang="ja-JP" altLang="en-US" sz="166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3C299CC-3103-4CA9-96BA-DEBA27A22C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13603" y="6674433"/>
            <a:ext cx="1153402" cy="115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53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307</Words>
  <Application>Microsoft Office PowerPoint</Application>
  <PresentationFormat>ユーザー設定</PresentationFormat>
  <Paragraphs>25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康晃 竹内</dc:creator>
  <cp:lastModifiedBy>浩 笛木</cp:lastModifiedBy>
  <cp:revision>34</cp:revision>
  <dcterms:created xsi:type="dcterms:W3CDTF">2020-04-03T07:07:50Z</dcterms:created>
  <dcterms:modified xsi:type="dcterms:W3CDTF">2022-01-09T00:02:13Z</dcterms:modified>
</cp:coreProperties>
</file>